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layfair Display" charset="1" panose="00000500000000000000"/>
      <p:regular r:id="rId20"/>
    </p:embeddedFont>
    <p:embeddedFont>
      <p:font typeface="Playfair Display Bold" charset="1" panose="00000800000000000000"/>
      <p:regular r:id="rId21"/>
    </p:embeddedFont>
    <p:embeddedFont>
      <p:font typeface="Playfair Display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f-18X2Pg.mp4" Type="http://schemas.openxmlformats.org/officeDocument/2006/relationships/video"/><Relationship Id="rId4" Target="../media/VAGf-18X2P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30" y="5979626"/>
            <a:ext cx="11524290" cy="1350439"/>
            <a:chOff x="0" y="0"/>
            <a:chExt cx="3358408" cy="393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8408" cy="393545"/>
            </a:xfrm>
            <a:custGeom>
              <a:avLst/>
              <a:gdLst/>
              <a:ahLst/>
              <a:cxnLst/>
              <a:rect r="r" b="b" t="t" l="l"/>
              <a:pathLst>
                <a:path h="393545" w="3358408">
                  <a:moveTo>
                    <a:pt x="34261" y="0"/>
                  </a:moveTo>
                  <a:lnTo>
                    <a:pt x="3324146" y="0"/>
                  </a:lnTo>
                  <a:cubicBezTo>
                    <a:pt x="3343068" y="0"/>
                    <a:pt x="3358408" y="15339"/>
                    <a:pt x="3358408" y="34261"/>
                  </a:cubicBezTo>
                  <a:lnTo>
                    <a:pt x="3358408" y="359283"/>
                  </a:lnTo>
                  <a:cubicBezTo>
                    <a:pt x="3358408" y="378205"/>
                    <a:pt x="3343068" y="393545"/>
                    <a:pt x="3324146" y="393545"/>
                  </a:cubicBezTo>
                  <a:lnTo>
                    <a:pt x="34261" y="393545"/>
                  </a:lnTo>
                  <a:cubicBezTo>
                    <a:pt x="15339" y="393545"/>
                    <a:pt x="0" y="378205"/>
                    <a:pt x="0" y="359283"/>
                  </a:cubicBezTo>
                  <a:lnTo>
                    <a:pt x="0" y="34261"/>
                  </a:lnTo>
                  <a:cubicBezTo>
                    <a:pt x="0" y="15339"/>
                    <a:pt x="15339" y="0"/>
                    <a:pt x="34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58408" cy="3744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8"/>
                </a:lnSpc>
              </a:pPr>
              <a:r>
                <a:rPr lang="en-US" sz="36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ENHANCING WORK-LIFE BALANCE THROUGH AI &amp; CHATBOTS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15685" y="9079255"/>
            <a:ext cx="3334356" cy="812556"/>
            <a:chOff x="0" y="0"/>
            <a:chExt cx="971698" cy="2367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1698" cy="236795"/>
            </a:xfrm>
            <a:custGeom>
              <a:avLst/>
              <a:gdLst/>
              <a:ahLst/>
              <a:cxnLst/>
              <a:rect r="r" b="b" t="t" l="l"/>
              <a:pathLst>
                <a:path h="236795" w="971698">
                  <a:moveTo>
                    <a:pt x="118398" y="0"/>
                  </a:moveTo>
                  <a:lnTo>
                    <a:pt x="853300" y="0"/>
                  </a:lnTo>
                  <a:cubicBezTo>
                    <a:pt x="884701" y="0"/>
                    <a:pt x="914816" y="12474"/>
                    <a:pt x="937020" y="34678"/>
                  </a:cubicBezTo>
                  <a:cubicBezTo>
                    <a:pt x="959224" y="56882"/>
                    <a:pt x="971698" y="86997"/>
                    <a:pt x="971698" y="118398"/>
                  </a:cubicBezTo>
                  <a:lnTo>
                    <a:pt x="971698" y="118398"/>
                  </a:lnTo>
                  <a:cubicBezTo>
                    <a:pt x="971698" y="183787"/>
                    <a:pt x="918689" y="236795"/>
                    <a:pt x="853300" y="236795"/>
                  </a:cubicBezTo>
                  <a:lnTo>
                    <a:pt x="118398" y="236795"/>
                  </a:lnTo>
                  <a:cubicBezTo>
                    <a:pt x="53008" y="236795"/>
                    <a:pt x="0" y="183787"/>
                    <a:pt x="0" y="118398"/>
                  </a:cubicBezTo>
                  <a:lnTo>
                    <a:pt x="0" y="118398"/>
                  </a:lnTo>
                  <a:cubicBezTo>
                    <a:pt x="0" y="53008"/>
                    <a:pt x="53008" y="0"/>
                    <a:pt x="118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971698" cy="2272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43"/>
                </a:lnSpc>
              </a:pPr>
              <a:r>
                <a:rPr lang="en-US" sz="31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Team : NaN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230" y="2463142"/>
            <a:ext cx="11795174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b="true" sz="6999" spc="76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AI-POWERED MENTAL HEALTH &amp; WELL-BEING ASSISTANT</a:t>
            </a:r>
          </a:p>
        </p:txBody>
      </p:sp>
      <p:sp>
        <p:nvSpPr>
          <p:cNvPr name="AutoShape 9" id="9"/>
          <p:cNvSpPr/>
          <p:nvPr/>
        </p:nvSpPr>
        <p:spPr>
          <a:xfrm>
            <a:off x="194630" y="7782673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191043" y="2155525"/>
            <a:ext cx="5632152" cy="5174540"/>
          </a:xfrm>
          <a:custGeom>
            <a:avLst/>
            <a:gdLst/>
            <a:ahLst/>
            <a:cxnLst/>
            <a:rect r="r" b="b" t="t" l="l"/>
            <a:pathLst>
              <a:path h="5174540" w="5632152">
                <a:moveTo>
                  <a:pt x="0" y="0"/>
                </a:moveTo>
                <a:lnTo>
                  <a:pt x="5632152" y="0"/>
                </a:lnTo>
                <a:lnTo>
                  <a:pt x="5632152" y="5174539"/>
                </a:lnTo>
                <a:lnTo>
                  <a:pt x="0" y="517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674" y="5181582"/>
            <a:ext cx="10371436" cy="510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21" indent="-348560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Example: Daily Scores (Social Activity Score: 57, Work Productivity Score: 83, Self Care Score: 53, Stress Impact Score: 71)</a:t>
            </a:r>
          </a:p>
          <a:p>
            <a:pPr algn="l" marL="697121" indent="-348560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Suggests:</a:t>
            </a:r>
          </a:p>
          <a:p>
            <a:pPr algn="l" marL="1394242" indent="-464747" lvl="2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“Schedule regular catch up with friends and colleagues”</a:t>
            </a:r>
          </a:p>
          <a:p>
            <a:pPr algn="l" marL="1394242" indent="-464747" lvl="2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“Join community groups or social activities”</a:t>
            </a:r>
          </a:p>
          <a:p>
            <a:pPr algn="l" marL="1394242" indent="-464747" lvl="2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“Engage more in team activities at work”</a:t>
            </a:r>
          </a:p>
          <a:p>
            <a:pPr algn="l">
              <a:lnSpc>
                <a:spcPts val="45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26519" y="895350"/>
            <a:ext cx="978374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RESULTS &amp; DISCUSSIONS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1444885" y="310692"/>
            <a:ext cx="37707" cy="9665615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417212" y="3266953"/>
            <a:ext cx="4342158" cy="4797964"/>
          </a:xfrm>
          <a:custGeom>
            <a:avLst/>
            <a:gdLst/>
            <a:ahLst/>
            <a:cxnLst/>
            <a:rect r="r" b="b" t="t" l="l"/>
            <a:pathLst>
              <a:path h="4797964" w="4342158">
                <a:moveTo>
                  <a:pt x="0" y="0"/>
                </a:moveTo>
                <a:lnTo>
                  <a:pt x="4342158" y="0"/>
                </a:lnTo>
                <a:lnTo>
                  <a:pt x="4342158" y="4797964"/>
                </a:lnTo>
                <a:lnTo>
                  <a:pt x="0" y="479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6519" y="4296452"/>
            <a:ext cx="7957113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3300" spc="-7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"Anxiety is a real problem in our society"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2639" y="2098675"/>
            <a:ext cx="9665689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51019" y="2271042"/>
            <a:ext cx="13785962" cy="77546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6484" y="895350"/>
            <a:ext cx="1537911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DEMONSTRATION AND WORKING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0207" y="2747282"/>
            <a:ext cx="3507585" cy="3073920"/>
          </a:xfrm>
          <a:custGeom>
            <a:avLst/>
            <a:gdLst/>
            <a:ahLst/>
            <a:cxnLst/>
            <a:rect r="r" b="b" t="t" l="l"/>
            <a:pathLst>
              <a:path h="3073920" w="3507585">
                <a:moveTo>
                  <a:pt x="0" y="0"/>
                </a:moveTo>
                <a:lnTo>
                  <a:pt x="3507586" y="0"/>
                </a:lnTo>
                <a:lnTo>
                  <a:pt x="3507586" y="3073920"/>
                </a:lnTo>
                <a:lnTo>
                  <a:pt x="0" y="307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1360" y="3360636"/>
            <a:ext cx="4531540" cy="178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Calendar Sync (Stress-based Rescheduling)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2460" y="895350"/>
            <a:ext cx="90630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FUTURE 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46463" y="6597607"/>
            <a:ext cx="4531540" cy="178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Gamification (Rewards for Well-being Tracking)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9388" y="6763769"/>
            <a:ext cx="4531540" cy="118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Wearable Integration (Apple Watch, Fitbit)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55158" y="3660674"/>
            <a:ext cx="4531540" cy="118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Chatbot on WhatsApp, Telegram, Slack</a:t>
            </a:r>
          </a:p>
        </p:txBody>
      </p:sp>
      <p:sp>
        <p:nvSpPr>
          <p:cNvPr name="AutoShape 8" id="8"/>
          <p:cNvSpPr/>
          <p:nvPr/>
        </p:nvSpPr>
        <p:spPr>
          <a:xfrm>
            <a:off x="329718" y="2286625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047788" y="3172327"/>
            <a:ext cx="4995112" cy="2143098"/>
            <a:chOff x="0" y="0"/>
            <a:chExt cx="1455675" cy="624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675" cy="624542"/>
            </a:xfrm>
            <a:custGeom>
              <a:avLst/>
              <a:gdLst/>
              <a:ahLst/>
              <a:cxnLst/>
              <a:rect r="r" b="b" t="t" l="l"/>
              <a:pathLst>
                <a:path h="624542" w="1455675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14677" y="6449664"/>
            <a:ext cx="4995112" cy="2143098"/>
            <a:chOff x="0" y="0"/>
            <a:chExt cx="1455675" cy="6245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5675" cy="624542"/>
            </a:xfrm>
            <a:custGeom>
              <a:avLst/>
              <a:gdLst/>
              <a:ahLst/>
              <a:cxnLst/>
              <a:rect r="r" b="b" t="t" l="l"/>
              <a:pathLst>
                <a:path h="624542" w="1455675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6315788"/>
            <a:ext cx="4995112" cy="2143098"/>
            <a:chOff x="0" y="0"/>
            <a:chExt cx="1455675" cy="6245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5675" cy="624542"/>
            </a:xfrm>
            <a:custGeom>
              <a:avLst/>
              <a:gdLst/>
              <a:ahLst/>
              <a:cxnLst/>
              <a:rect r="r" b="b" t="t" l="l"/>
              <a:pathLst>
                <a:path h="624542" w="1455675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23372" y="3172327"/>
            <a:ext cx="4995112" cy="2143098"/>
            <a:chOff x="0" y="0"/>
            <a:chExt cx="1455675" cy="6245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5675" cy="624542"/>
            </a:xfrm>
            <a:custGeom>
              <a:avLst/>
              <a:gdLst/>
              <a:ahLst/>
              <a:cxnLst/>
              <a:rect r="r" b="b" t="t" l="l"/>
              <a:pathLst>
                <a:path h="624542" w="1455675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8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1571" y="3086100"/>
            <a:ext cx="6837281" cy="4114800"/>
          </a:xfrm>
          <a:custGeom>
            <a:avLst/>
            <a:gdLst/>
            <a:ahLst/>
            <a:cxnLst/>
            <a:rect r="r" b="b" t="t" l="l"/>
            <a:pathLst>
              <a:path h="4114800" w="6837281">
                <a:moveTo>
                  <a:pt x="0" y="0"/>
                </a:moveTo>
                <a:lnTo>
                  <a:pt x="6837281" y="0"/>
                </a:lnTo>
                <a:lnTo>
                  <a:pt x="6837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7943" y="4894964"/>
            <a:ext cx="9387919" cy="302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882" indent="-371941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Empowering Users with AI &amp; Mental Health Support</a:t>
            </a:r>
          </a:p>
          <a:p>
            <a:pPr algn="l">
              <a:lnSpc>
                <a:spcPts val="4823"/>
              </a:lnSpc>
            </a:pPr>
          </a:p>
          <a:p>
            <a:pPr algn="l" marL="743882" indent="-371941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Making work-life balance stress-free with AI-driven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6737" y="2422525"/>
            <a:ext cx="64769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CONCLUSION</a:t>
            </a:r>
          </a:p>
        </p:txBody>
      </p:sp>
      <p:sp>
        <p:nvSpPr>
          <p:cNvPr name="AutoShape 5" id="5"/>
          <p:cNvSpPr/>
          <p:nvPr/>
        </p:nvSpPr>
        <p:spPr>
          <a:xfrm>
            <a:off x="528735" y="3885518"/>
            <a:ext cx="8072919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3775" y="8782246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3775" y="1523607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4570662"/>
            <a:ext cx="7315200" cy="3684201"/>
          </a:xfrm>
          <a:custGeom>
            <a:avLst/>
            <a:gdLst/>
            <a:ahLst/>
            <a:cxnLst/>
            <a:rect r="r" b="b" t="t" l="l"/>
            <a:pathLst>
              <a:path h="3684201" w="7315200">
                <a:moveTo>
                  <a:pt x="0" y="0"/>
                </a:moveTo>
                <a:lnTo>
                  <a:pt x="7315200" y="0"/>
                </a:lnTo>
                <a:lnTo>
                  <a:pt x="7315200" y="3684201"/>
                </a:lnTo>
                <a:lnTo>
                  <a:pt x="0" y="368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91165" y="2859003"/>
            <a:ext cx="55056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12795" y="3767187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83758" y="4038517"/>
            <a:ext cx="4331452" cy="5662029"/>
          </a:xfrm>
          <a:custGeom>
            <a:avLst/>
            <a:gdLst/>
            <a:ahLst/>
            <a:cxnLst/>
            <a:rect r="r" b="b" t="t" l="l"/>
            <a:pathLst>
              <a:path h="5662029" w="4331452">
                <a:moveTo>
                  <a:pt x="0" y="0"/>
                </a:moveTo>
                <a:lnTo>
                  <a:pt x="4331452" y="0"/>
                </a:lnTo>
                <a:lnTo>
                  <a:pt x="4331452" y="5662029"/>
                </a:lnTo>
                <a:lnTo>
                  <a:pt x="0" y="566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1189"/>
            <a:ext cx="10344196" cy="543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Mental Well-being Matters</a:t>
            </a:r>
          </a:p>
          <a:p>
            <a:pPr algn="l">
              <a:lnSpc>
                <a:spcPts val="4776"/>
              </a:lnSpc>
            </a:pPr>
          </a:p>
          <a:p>
            <a:pPr algn="l" marL="736598" indent="-368299" lvl="1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Many people experience work stress, social disengagement, and burnout.</a:t>
            </a:r>
          </a:p>
          <a:p>
            <a:pPr algn="l" marL="736598" indent="-368299" lvl="1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proper assessment leads to poor mental health awareness.</a:t>
            </a:r>
          </a:p>
          <a:p>
            <a:pPr algn="l" marL="736598" indent="-368299" lvl="1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Need an automated, data-driven solution for well-being analysis.</a:t>
            </a:r>
          </a:p>
          <a:p>
            <a:pPr algn="l">
              <a:lnSpc>
                <a:spcPts val="477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78087"/>
            <a:ext cx="1051256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THE PROBLEM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718" y="3334481"/>
            <a:ext cx="16425911" cy="645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AI-powered well-being assistant</a:t>
            </a:r>
          </a:p>
          <a:p>
            <a:pPr algn="l">
              <a:lnSpc>
                <a:spcPts val="5149"/>
              </a:lnSpc>
            </a:pPr>
          </a:p>
          <a:p>
            <a:pPr algn="l" marL="794106" indent="-397053" lvl="1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Cognitive Overload</a:t>
            </a:r>
          </a:p>
          <a:p>
            <a:pPr algn="l">
              <a:lnSpc>
                <a:spcPts val="5149"/>
              </a:lnSpc>
            </a:pPr>
          </a:p>
          <a:p>
            <a:pPr algn="l" marL="794106" indent="-397053" lvl="1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Social Engagement Needs</a:t>
            </a:r>
          </a:p>
          <a:p>
            <a:pPr algn="l">
              <a:lnSpc>
                <a:spcPts val="5149"/>
              </a:lnSpc>
            </a:pPr>
          </a:p>
          <a:p>
            <a:pPr algn="l" marL="794106" indent="-397053" lvl="1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Work-Life Balance Issues</a:t>
            </a:r>
          </a:p>
          <a:p>
            <a:pPr algn="l">
              <a:lnSpc>
                <a:spcPts val="5149"/>
              </a:lnSpc>
            </a:pPr>
          </a:p>
          <a:p>
            <a:pPr algn="l" marL="794106" indent="-397053" lvl="1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Uses Machine Learning (XGBoost, Random Forest, Logistic Regression).</a:t>
            </a:r>
          </a:p>
          <a:p>
            <a:pPr algn="l">
              <a:lnSpc>
                <a:spcPts val="514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49634" y="4152851"/>
            <a:ext cx="3493839" cy="4114800"/>
          </a:xfrm>
          <a:custGeom>
            <a:avLst/>
            <a:gdLst/>
            <a:ahLst/>
            <a:cxnLst/>
            <a:rect r="r" b="b" t="t" l="l"/>
            <a:pathLst>
              <a:path h="4114800" w="3493839">
                <a:moveTo>
                  <a:pt x="0" y="0"/>
                </a:moveTo>
                <a:lnTo>
                  <a:pt x="3493839" y="0"/>
                </a:lnTo>
                <a:lnTo>
                  <a:pt x="349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5622" y="1411032"/>
            <a:ext cx="906931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OUR SOLUTION</a:t>
            </a:r>
          </a:p>
        </p:txBody>
      </p:sp>
      <p:sp>
        <p:nvSpPr>
          <p:cNvPr name="AutoShape 5" id="5"/>
          <p:cNvSpPr/>
          <p:nvPr/>
        </p:nvSpPr>
        <p:spPr>
          <a:xfrm>
            <a:off x="329718" y="3267257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9718" y="2233272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705" y="4335925"/>
            <a:ext cx="5074305" cy="4114800"/>
          </a:xfrm>
          <a:custGeom>
            <a:avLst/>
            <a:gdLst/>
            <a:ahLst/>
            <a:cxnLst/>
            <a:rect r="r" b="b" t="t" l="l"/>
            <a:pathLst>
              <a:path h="4114800" w="5074305">
                <a:moveTo>
                  <a:pt x="0" y="0"/>
                </a:moveTo>
                <a:lnTo>
                  <a:pt x="5074304" y="0"/>
                </a:lnTo>
                <a:lnTo>
                  <a:pt x="50743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9887" y="895350"/>
            <a:ext cx="718822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23009" y="2328522"/>
            <a:ext cx="12735273" cy="780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Data-Driven Mental Health Assessment 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ML-Based Predictions – Implements XGBoost, Random Forest, and Logistic Regression, with XGBoost as the most accurate.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Personalized Insights and recommendations.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Interactive UI 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Flask Backend 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Chatbot Support </a:t>
            </a:r>
          </a:p>
          <a:p>
            <a:pPr algn="just">
              <a:lnSpc>
                <a:spcPts val="4176"/>
              </a:lnSpc>
            </a:pPr>
          </a:p>
          <a:p>
            <a:pPr algn="just" marL="644001" indent="-322001" lvl="1">
              <a:lnSpc>
                <a:spcPts val="4176"/>
              </a:lnSpc>
              <a:buFont typeface="Arial"/>
              <a:buChar char="•"/>
            </a:pPr>
            <a:r>
              <a:rPr lang="en-US" sz="298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Scalable &amp; Future-Ready – Potential for real-time monitoring and chatbot integration.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9718" y="2574126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5099" y="3989819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2223" y="885026"/>
            <a:ext cx="1402355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DATASET &amp;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9887" y="4157846"/>
            <a:ext cx="12505666" cy="43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Dataset: Kaggle Well-being &amp; Lifestyle Data</a:t>
            </a:r>
          </a:p>
          <a:p>
            <a:pPr algn="just">
              <a:lnSpc>
                <a:spcPts val="4340"/>
              </a:lnSpc>
            </a:pP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steps in preprocessing:</a:t>
            </a:r>
          </a:p>
          <a:p>
            <a:pPr algn="just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Removal of irrelevant features (e.g., timestamps)</a:t>
            </a:r>
          </a:p>
          <a:p>
            <a:pPr algn="just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Handling missing values with mode/median</a:t>
            </a:r>
          </a:p>
          <a:p>
            <a:pPr algn="just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Encoding categorical features</a:t>
            </a:r>
          </a:p>
          <a:p>
            <a:pPr algn="just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Outlier removal using IQR method</a:t>
            </a:r>
          </a:p>
          <a:p>
            <a:pPr algn="just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 scaling with StandardScaler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12795" y="5153025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08916" y="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2679" y="4379482"/>
            <a:ext cx="6305913" cy="46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3300" spc="-7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"Access to free psychological help"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7175" y="2422525"/>
            <a:ext cx="1052778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HOW DOES IT WORK?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7175" y="5789538"/>
            <a:ext cx="11100443" cy="346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538" indent="-357269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analyzes your responses (Social, Work, Self-care, Stress)</a:t>
            </a:r>
          </a:p>
          <a:p>
            <a:pPr algn="l" marL="714538" indent="-357269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Machine Learning predicts cognitive overload &amp; engagement needs</a:t>
            </a:r>
          </a:p>
          <a:p>
            <a:pPr algn="l" marL="714538" indent="-357269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Reinforcement Learning optimizes time management</a:t>
            </a:r>
          </a:p>
          <a:p>
            <a:pPr algn="l" marL="714538" indent="-357269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Chatbot offers mental health support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9718" y="2884112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65201" y="3379412"/>
            <a:ext cx="17822799" cy="589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052" indent="-330526" lvl="1">
              <a:lnSpc>
                <a:spcPts val="4286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New meaningful features created: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Social Activity Score = PLACES_VISITED + SOCIAL_NETWORK + SUPPORTING_OTHERS</a:t>
            </a:r>
          </a:p>
          <a:p>
            <a:pPr algn="l">
              <a:lnSpc>
                <a:spcPts val="4286"/>
              </a:lnSpc>
            </a:pP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 Productivity Score = ACHIEVEMENT + TODO_COMPLETED + PERSONAL_AWARDS</a:t>
            </a:r>
          </a:p>
          <a:p>
            <a:pPr algn="l">
              <a:lnSpc>
                <a:spcPts val="4286"/>
              </a:lnSpc>
            </a:pP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Self-Care Score = SLEEP_HOURS + TIME_FOR_PASSION + WEEKLY_MEDITATION</a:t>
            </a:r>
          </a:p>
          <a:p>
            <a:pPr algn="l">
              <a:lnSpc>
                <a:spcPts val="4286"/>
              </a:lnSpc>
            </a:pPr>
          </a:p>
          <a:p>
            <a:pPr algn="l" marL="661052" indent="-330526" lvl="1">
              <a:lnSpc>
                <a:spcPts val="4286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Target variables: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Cognitive Overload (1 if stress is high, else 0)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Social Engagement Needs (1 if social interaction is low, else 0)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Work-Life Balance Issues (1 if balance is poor, else 0)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54237" y="6983035"/>
            <a:ext cx="2653890" cy="3092456"/>
          </a:xfrm>
          <a:custGeom>
            <a:avLst/>
            <a:gdLst/>
            <a:ahLst/>
            <a:cxnLst/>
            <a:rect r="r" b="b" t="t" l="l"/>
            <a:pathLst>
              <a:path h="3092456" w="2653890">
                <a:moveTo>
                  <a:pt x="0" y="0"/>
                </a:moveTo>
                <a:lnTo>
                  <a:pt x="2653890" y="0"/>
                </a:lnTo>
                <a:lnTo>
                  <a:pt x="2653890" y="3092456"/>
                </a:lnTo>
                <a:lnTo>
                  <a:pt x="0" y="309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4244"/>
            <a:ext cx="1220062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FEATURE ENGINEERING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9718" y="2884112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36638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34244"/>
            <a:ext cx="16230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MODEL TRAINING &amp;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3447" y="3821658"/>
            <a:ext cx="8678799" cy="374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052" indent="-330526" lvl="1">
              <a:lnSpc>
                <a:spcPts val="4286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Train-Test Split: 80% training, 20% testing</a:t>
            </a:r>
          </a:p>
          <a:p>
            <a:pPr algn="l">
              <a:lnSpc>
                <a:spcPts val="4286"/>
              </a:lnSpc>
            </a:pPr>
          </a:p>
          <a:p>
            <a:pPr algn="l" marL="661052" indent="-330526" lvl="1">
              <a:lnSpc>
                <a:spcPts val="4286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Performance Metrics: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</a:t>
            </a:r>
          </a:p>
          <a:p>
            <a:pPr algn="l" marL="1322104" indent="-440701" lvl="2">
              <a:lnSpc>
                <a:spcPts val="4286"/>
              </a:lnSpc>
              <a:buFont typeface="Arial"/>
              <a:buChar char="⚬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Precision, Recall, F1-score</a:t>
            </a:r>
          </a:p>
          <a:p>
            <a:pPr algn="l">
              <a:lnSpc>
                <a:spcPts val="4286"/>
              </a:lnSpc>
            </a:pPr>
          </a:p>
          <a:p>
            <a:pPr algn="l" marL="661052" indent="-330526" lvl="1">
              <a:lnSpc>
                <a:spcPts val="4286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Best Model: XGBoost (highest accuracy)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9718" y="2884112"/>
            <a:ext cx="17628565" cy="0"/>
          </a:xfrm>
          <a:prstGeom prst="line">
            <a:avLst/>
          </a:prstGeom>
          <a:ln cap="flat" w="19050">
            <a:solidFill>
              <a:srgbClr val="000000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89654" y="3700984"/>
            <a:ext cx="4308691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47507" y="1076560"/>
            <a:ext cx="1019298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MINDEASE CHATBOT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718" y="3213656"/>
            <a:ext cx="6163050" cy="192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449" indent="-299224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Core Functions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Emotional Support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Self-Help Strategies 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Crisis Intervention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76231" y="3173636"/>
            <a:ext cx="5528523" cy="192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449" indent="-299224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Moderation Rules –</a:t>
            </a:r>
          </a:p>
          <a:p>
            <a:pPr algn="just">
              <a:lnSpc>
                <a:spcPts val="3880"/>
              </a:lnSpc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Filters out harmful, violent, or inappropriate discussions.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76231" y="5701234"/>
            <a:ext cx="5528523" cy="387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449" indent="-299225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Content Moderation</a:t>
            </a:r>
          </a:p>
          <a:p>
            <a:pPr algn="l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promotion of self-harm, violence, or misinformation.</a:t>
            </a:r>
          </a:p>
          <a:p>
            <a:pPr algn="l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Encourages respectful and inclusive conversations.</a:t>
            </a:r>
          </a:p>
          <a:p>
            <a:pPr algn="l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Redirects users to trusted sources when necessary.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718" y="5701234"/>
            <a:ext cx="6163050" cy="435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449" indent="-299224" lvl="1">
              <a:lnSpc>
                <a:spcPts val="3880"/>
              </a:lnSpc>
              <a:buFont typeface="Arial"/>
              <a:buChar char="•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Deployment &amp; Accessibility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Integrated via Jotform for easy access.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Embedding code allows seamless deployment on websites.</a:t>
            </a:r>
          </a:p>
          <a:p>
            <a:pPr algn="just" marL="1196898" indent="-398966" lvl="2">
              <a:lnSpc>
                <a:spcPts val="3880"/>
              </a:lnSpc>
              <a:buFont typeface="Arial"/>
              <a:buChar char="⚬"/>
            </a:pPr>
            <a:r>
              <a: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User-friendly, with real-time engagement options.</a:t>
            </a:r>
          </a:p>
          <a:p>
            <a:pPr algn="just">
              <a:lnSpc>
                <a:spcPts val="388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DAGf7O1IQQ4</dc:identifier>
  <dcterms:modified xsi:type="dcterms:W3CDTF">2011-08-01T06:04:30Z</dcterms:modified>
  <cp:revision>1</cp:revision>
  <dc:title>Black and white Mental Health modern presentation</dc:title>
</cp:coreProperties>
</file>